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</p:sldIdLst>
  <p:sldSz cy="68580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http://customooxmlschemas.google.com/">
      <go:slidesCustomData xmlns:go="http://customooxmlschemas.google.com/" r:id="rId12" roundtripDataSignature="AMtx7mhskQ0Y/tebfNyVXGJDH8mjPK0KA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2" Type="http://customschemas.google.com/relationships/presentationmetadata" Target="meta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75" name="Google Shape;75;p1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25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0" name="Google Shape;80;p25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81" name="Google Shape;81;p25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g898285a05a_0_4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8" name="Google Shape;88;g898285a05a_0_4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89" name="Google Shape;89;g898285a05a_0_4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g898285a05a_0_10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6" name="Google Shape;96;g898285a05a_0_10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97" name="Google Shape;97;g898285a05a_0_10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g898285a05a_0_15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4" name="Google Shape;104;g898285a05a_0_15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05" name="Google Shape;105;g898285a05a_0_15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g898285a05a_1_10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2" name="Google Shape;112;g898285a05a_1_10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13" name="Google Shape;113;g898285a05a_1_10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>
  <p:cSld name="Title Slid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Vertical Text" type="vertTx">
  <p:cSld name="VERTICAL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36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3" name="Google Shape;63;p36"/>
          <p:cNvSpPr txBox="1"/>
          <p:nvPr>
            <p:ph idx="1" type="body"/>
          </p:nvPr>
        </p:nvSpPr>
        <p:spPr>
          <a:xfrm rot="5400000">
            <a:off x="2396331" y="57944"/>
            <a:ext cx="4351338" cy="7886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4" name="Google Shape;64;p36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5" name="Google Shape;65;p36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6" name="Google Shape;66;p36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Vertical Title and Text" type="vertTitleAndTx">
  <p:cSld name="VERTICAL_TITLE_AND_VERTICAL_TEXT"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37"/>
          <p:cNvSpPr txBox="1"/>
          <p:nvPr>
            <p:ph type="title"/>
          </p:nvPr>
        </p:nvSpPr>
        <p:spPr>
          <a:xfrm rot="5400000">
            <a:off x="4623593" y="2285206"/>
            <a:ext cx="5811838" cy="19716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9" name="Google Shape;69;p37"/>
          <p:cNvSpPr txBox="1"/>
          <p:nvPr>
            <p:ph idx="1" type="body"/>
          </p:nvPr>
        </p:nvSpPr>
        <p:spPr>
          <a:xfrm rot="5400000">
            <a:off x="623093" y="370681"/>
            <a:ext cx="5811838" cy="5800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0" name="Google Shape;70;p37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1" name="Google Shape;71;p37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2" name="Google Shape;72;p37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Content" type="obj">
  <p:cSld name="OBJECT">
    <p:spTree>
      <p:nvGrpSpPr>
        <p:cNvPr id="10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11;p28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2" name="Google Shape;12;p28"/>
          <p:cNvSpPr txBox="1"/>
          <p:nvPr>
            <p:ph idx="1" type="body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" name="Google Shape;13;p28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" name="Google Shape;14;p28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5" name="Google Shape;15;p28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29"/>
          <p:cNvSpPr txBox="1"/>
          <p:nvPr>
            <p:ph type="title"/>
          </p:nvPr>
        </p:nvSpPr>
        <p:spPr>
          <a:xfrm>
            <a:off x="623888" y="1709739"/>
            <a:ext cx="78867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b="0" i="0" sz="6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8" name="Google Shape;18;p29"/>
          <p:cNvSpPr txBox="1"/>
          <p:nvPr>
            <p:ph idx="1" type="body"/>
          </p:nvPr>
        </p:nvSpPr>
        <p:spPr>
          <a:xfrm>
            <a:off x="623888" y="4589464"/>
            <a:ext cx="78867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9" name="Google Shape;19;p29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0" name="Google Shape;20;p29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1" name="Google Shape;21;p29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wo Content" type="twoObj">
  <p:cSld name="TWO_OBJECTS">
    <p:spTree>
      <p:nvGrpSpPr>
        <p:cNvPr id="22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30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4" name="Google Shape;24;p30"/>
          <p:cNvSpPr txBox="1"/>
          <p:nvPr>
            <p:ph idx="1" type="body"/>
          </p:nvPr>
        </p:nvSpPr>
        <p:spPr>
          <a:xfrm>
            <a:off x="628650" y="1825625"/>
            <a:ext cx="38862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5" name="Google Shape;25;p30"/>
          <p:cNvSpPr txBox="1"/>
          <p:nvPr>
            <p:ph idx="2" type="body"/>
          </p:nvPr>
        </p:nvSpPr>
        <p:spPr>
          <a:xfrm>
            <a:off x="4629150" y="1825625"/>
            <a:ext cx="38862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6" name="Google Shape;26;p30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7" name="Google Shape;27;p30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8" name="Google Shape;28;p30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omparison" type="twoTxTwoObj">
  <p:cSld name="TWO_OBJECTS_WITH_TEXT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31"/>
          <p:cNvSpPr txBox="1"/>
          <p:nvPr>
            <p:ph type="title"/>
          </p:nvPr>
        </p:nvSpPr>
        <p:spPr>
          <a:xfrm>
            <a:off x="629841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1" name="Google Shape;31;p31"/>
          <p:cNvSpPr txBox="1"/>
          <p:nvPr>
            <p:ph idx="1" type="body"/>
          </p:nvPr>
        </p:nvSpPr>
        <p:spPr>
          <a:xfrm>
            <a:off x="629842" y="1681163"/>
            <a:ext cx="3868340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1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2" name="Google Shape;32;p31"/>
          <p:cNvSpPr txBox="1"/>
          <p:nvPr>
            <p:ph idx="2" type="body"/>
          </p:nvPr>
        </p:nvSpPr>
        <p:spPr>
          <a:xfrm>
            <a:off x="629842" y="2505075"/>
            <a:ext cx="3868340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3" name="Google Shape;33;p31"/>
          <p:cNvSpPr txBox="1"/>
          <p:nvPr>
            <p:ph idx="3" type="body"/>
          </p:nvPr>
        </p:nvSpPr>
        <p:spPr>
          <a:xfrm>
            <a:off x="4629150" y="1681163"/>
            <a:ext cx="3887391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1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4" name="Google Shape;34;p31"/>
          <p:cNvSpPr txBox="1"/>
          <p:nvPr>
            <p:ph idx="4" type="body"/>
          </p:nvPr>
        </p:nvSpPr>
        <p:spPr>
          <a:xfrm>
            <a:off x="4629150" y="2505075"/>
            <a:ext cx="3887391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5" name="Google Shape;35;p31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6" name="Google Shape;36;p31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7" name="Google Shape;37;p31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32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0" name="Google Shape;40;p32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1" name="Google Shape;41;p32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2" name="Google Shape;42;p32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33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5" name="Google Shape;45;p33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6" name="Google Shape;46;p33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ontent with Caption" type="objTx">
  <p:cSld name="OBJECT_WITH_CAPTION_TEXT">
    <p:spTree>
      <p:nvGrpSpPr>
        <p:cNvPr id="47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34"/>
          <p:cNvSpPr txBox="1"/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9" name="Google Shape;49;p34"/>
          <p:cNvSpPr txBox="1"/>
          <p:nvPr>
            <p:ph idx="1" type="body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0" name="Google Shape;50;p34"/>
          <p:cNvSpPr txBox="1"/>
          <p:nvPr>
            <p:ph idx="2" type="body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1" name="Google Shape;51;p34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2" name="Google Shape;52;p34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3" name="Google Shape;53;p34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Picture with Caption" type="picTx">
  <p:cSld name="PICTURE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35"/>
          <p:cNvSpPr txBox="1"/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6" name="Google Shape;56;p35"/>
          <p:cNvSpPr/>
          <p:nvPr>
            <p:ph idx="2" type="pic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7" name="Google Shape;57;p35"/>
          <p:cNvSpPr txBox="1"/>
          <p:nvPr>
            <p:ph idx="1" type="body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8" name="Google Shape;58;p35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9" name="Google Shape;59;p35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0" name="Google Shape;60;p35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9.xml"/><Relationship Id="rId13" Type="http://schemas.openxmlformats.org/officeDocument/2006/relationships/theme" Target="../theme/theme2.xml"/><Relationship Id="rId12" Type="http://schemas.openxmlformats.org/officeDocument/2006/relationships/slideLayout" Target="../slideLayouts/slideLayout11.xml"/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9" Type="http://schemas.openxmlformats.org/officeDocument/2006/relationships/slideLayout" Target="../slideLayouts/slideLayout8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6"/>
          <p:cNvSpPr/>
          <p:nvPr/>
        </p:nvSpPr>
        <p:spPr>
          <a:xfrm>
            <a:off x="0" y="6652278"/>
            <a:ext cx="9144000" cy="112113"/>
          </a:xfrm>
          <a:prstGeom prst="rect">
            <a:avLst/>
          </a:prstGeom>
          <a:solidFill>
            <a:srgbClr val="15BC88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" name="Google Shape;7;p26"/>
          <p:cNvSpPr/>
          <p:nvPr/>
        </p:nvSpPr>
        <p:spPr>
          <a:xfrm>
            <a:off x="0" y="6755950"/>
            <a:ext cx="9144000" cy="111600"/>
          </a:xfrm>
          <a:prstGeom prst="rect">
            <a:avLst/>
          </a:prstGeom>
          <a:solidFill>
            <a:srgbClr val="017F8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8" name="Google Shape;8;p26"/>
          <p:cNvPicPr preferRelativeResize="0"/>
          <p:nvPr/>
        </p:nvPicPr>
        <p:blipFill rotWithShape="1">
          <a:blip r:embed="rId1">
            <a:alphaModFix/>
          </a:blip>
          <a:srcRect b="0" l="0" r="0" t="0"/>
          <a:stretch/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png"/><Relationship Id="rId4" Type="http://schemas.openxmlformats.org/officeDocument/2006/relationships/image" Target="../media/image7.png"/><Relationship Id="rId5" Type="http://schemas.openxmlformats.org/officeDocument/2006/relationships/hyperlink" Target="https://twitter.com/sfchronicle/status/1267097267950903305" TargetMode="Externa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png"/><Relationship Id="rId4" Type="http://schemas.openxmlformats.org/officeDocument/2006/relationships/image" Target="../media/image4.png"/><Relationship Id="rId5" Type="http://schemas.openxmlformats.org/officeDocument/2006/relationships/hyperlink" Target="https://nationalpost.com/news/fires-burn-near-white-house-in-violent-u-s-protests-2#Echobox=1591016401" TargetMode="Externa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hyperlink" Target="https://slate.com/news-and-politics/2020/05/george-floyd-protests-police-violence.html" TargetMode="Externa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2.png"/><Relationship Id="rId4" Type="http://schemas.openxmlformats.org/officeDocument/2006/relationships/hyperlink" Target="https://www.pressreader.com/usa/chicago-tribune-sunday/20200531/282398401632734" TargetMode="External"/><Relationship Id="rId5" Type="http://schemas.openxmlformats.org/officeDocument/2006/relationships/image" Target="../media/image5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2.png"/><Relationship Id="rId4" Type="http://schemas.openxmlformats.org/officeDocument/2006/relationships/image" Target="../media/image6.png"/><Relationship Id="rId5" Type="http://schemas.openxmlformats.org/officeDocument/2006/relationships/hyperlink" Target="https://www.theglobeandmail.com/world/us-politics/article-record-number-of-curfews-national-guard-called-in-as-violence-grows/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"/>
          <p:cNvSpPr txBox="1"/>
          <p:nvPr/>
        </p:nvSpPr>
        <p:spPr>
          <a:xfrm>
            <a:off x="817418" y="2330380"/>
            <a:ext cx="7523018" cy="198515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t/>
            </a:r>
            <a:endParaRPr b="1" i="0" sz="15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rPr b="1" lang="en-US" sz="4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Framing the Protests:</a:t>
            </a:r>
            <a:endParaRPr b="1" sz="4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rPr b="1" lang="en-US" sz="4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Headline Examples</a:t>
            </a:r>
            <a:endParaRPr b="1" sz="4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r>
              <a:t/>
            </a:r>
            <a:endParaRPr b="0" i="0" sz="30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C:\Documents and Settings\DE SYSTEMS\Desktop\ON 2013\PPT\CIVIX PPT backgrounds\CIVIX_pp_slides-02.png" id="83" name="Google Shape;83;p2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4" name="Google Shape;84;p2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36238" y="758900"/>
            <a:ext cx="8271524" cy="3534726"/>
          </a:xfrm>
          <a:prstGeom prst="rect">
            <a:avLst/>
          </a:prstGeom>
          <a:noFill/>
          <a:ln>
            <a:noFill/>
          </a:ln>
        </p:spPr>
      </p:pic>
      <p:sp>
        <p:nvSpPr>
          <p:cNvPr id="85" name="Google Shape;85;p25"/>
          <p:cNvSpPr txBox="1"/>
          <p:nvPr/>
        </p:nvSpPr>
        <p:spPr>
          <a:xfrm>
            <a:off x="436200" y="4408950"/>
            <a:ext cx="8271600" cy="7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900">
                <a:solidFill>
                  <a:srgbClr val="FFFFFF"/>
                </a:solidFill>
              </a:rPr>
              <a:t>San Francisco Chronicle, May 31, 2020</a:t>
            </a:r>
            <a:endParaRPr b="1" sz="1900">
              <a:solidFill>
                <a:srgbClr val="FFFFFF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u="sng">
                <a:solidFill>
                  <a:srgbClr val="FFFFFF"/>
                </a:solidFill>
                <a:hlinkClick r:id="rId5"/>
              </a:rPr>
              <a:t>https://twitter.com/sfchronicle/status/1267097267950903305</a:t>
            </a:r>
            <a:endParaRPr b="1" sz="1900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C:\Documents and Settings\DE SYSTEMS\Desktop\ON 2013\PPT\CIVIX PPT backgrounds\CIVIX_pp_slides-02.png" id="91" name="Google Shape;91;g898285a05a_0_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-146225"/>
            <a:ext cx="9144000" cy="685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2" name="Google Shape;92;g898285a05a_0_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30750" y="1126851"/>
            <a:ext cx="7882502" cy="2466175"/>
          </a:xfrm>
          <a:prstGeom prst="rect">
            <a:avLst/>
          </a:prstGeom>
          <a:noFill/>
          <a:ln>
            <a:noFill/>
          </a:ln>
        </p:spPr>
      </p:pic>
      <p:sp>
        <p:nvSpPr>
          <p:cNvPr id="93" name="Google Shape;93;g898285a05a_0_4"/>
          <p:cNvSpPr txBox="1"/>
          <p:nvPr/>
        </p:nvSpPr>
        <p:spPr>
          <a:xfrm>
            <a:off x="1831650" y="4008000"/>
            <a:ext cx="5480700" cy="644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FFFFFF"/>
                </a:solidFill>
              </a:rPr>
              <a:t>The National Post, June 1 2020</a:t>
            </a:r>
            <a:endParaRPr b="1" sz="1800">
              <a:solidFill>
                <a:srgbClr val="FFFFFF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500" u="sng">
                <a:solidFill>
                  <a:srgbClr val="FFFFFF"/>
                </a:solidFill>
                <a:hlinkClick r:id="rId5"/>
              </a:rPr>
              <a:t>https://nationalpost.com/news/fires-burn-near-white-house-in-violent-u-s-protests-2#Echobox=1591016401</a:t>
            </a:r>
            <a:endParaRPr sz="1800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C:\Documents and Settings\DE SYSTEMS\Desktop\ON 2013\PPT\CIVIX PPT backgrounds\CIVIX_pp_slides-02.png" id="99" name="Google Shape;99;g898285a05a_0_1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0" name="Google Shape;100;g898285a05a_0_10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77513" y="1715449"/>
            <a:ext cx="7788976" cy="2247000"/>
          </a:xfrm>
          <a:prstGeom prst="rect">
            <a:avLst/>
          </a:prstGeom>
          <a:noFill/>
          <a:ln>
            <a:noFill/>
          </a:ln>
        </p:spPr>
      </p:pic>
      <p:sp>
        <p:nvSpPr>
          <p:cNvPr id="101" name="Google Shape;101;g898285a05a_0_10"/>
          <p:cNvSpPr txBox="1"/>
          <p:nvPr/>
        </p:nvSpPr>
        <p:spPr>
          <a:xfrm>
            <a:off x="1113750" y="4277300"/>
            <a:ext cx="6916500" cy="263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FFFFFF"/>
                </a:solidFill>
              </a:rPr>
              <a:t>Slate, May 31, 2020</a:t>
            </a:r>
            <a:r>
              <a:rPr lang="en-US" sz="1800">
                <a:solidFill>
                  <a:srgbClr val="FFFFFF"/>
                </a:solidFill>
              </a:rPr>
              <a:t> </a:t>
            </a:r>
            <a:r>
              <a:rPr lang="en-US" sz="1500" u="sng">
                <a:solidFill>
                  <a:srgbClr val="FFFFFF"/>
                </a:solidFill>
                <a:hlinkClick r:id="rId5"/>
              </a:rPr>
              <a:t>https://slate.com/news-and-politics/2020/05/george-floyd-protests-police-violence.html</a:t>
            </a:r>
            <a:endParaRPr sz="1800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C:\Documents and Settings\DE SYSTEMS\Desktop\ON 2013\PPT\CIVIX PPT backgrounds\CIVIX_pp_slides-02.png" id="107" name="Google Shape;107;g898285a05a_0_1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08" name="Google Shape;108;g898285a05a_0_15"/>
          <p:cNvSpPr txBox="1"/>
          <p:nvPr/>
        </p:nvSpPr>
        <p:spPr>
          <a:xfrm>
            <a:off x="1208850" y="4350425"/>
            <a:ext cx="6726300" cy="1082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FFFFFF"/>
                </a:solidFill>
              </a:rPr>
              <a:t>Chicago Tribune, May 31, 2020</a:t>
            </a:r>
            <a:endParaRPr b="1" sz="1800">
              <a:solidFill>
                <a:srgbClr val="FFFFFF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700" u="sng">
                <a:solidFill>
                  <a:srgbClr val="FFFFFF"/>
                </a:solidFill>
                <a:hlinkClick r:id="rId4"/>
              </a:rPr>
              <a:t>https://www.pressreader.com/usa/chicago-tribune-sunday/20200531/282398401632734</a:t>
            </a:r>
            <a:endParaRPr sz="2000">
              <a:solidFill>
                <a:srgbClr val="FFFFFF"/>
              </a:solidFill>
            </a:endParaRPr>
          </a:p>
        </p:txBody>
      </p:sp>
      <p:pic>
        <p:nvPicPr>
          <p:cNvPr id="109" name="Google Shape;109;g898285a05a_0_15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1649925" y="994325"/>
            <a:ext cx="5844149" cy="30814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C:\Documents and Settings\DE SYSTEMS\Desktop\ON 2013\PPT\CIVIX PPT backgrounds\CIVIX_pp_slides-02.png" id="115" name="Google Shape;115;g898285a05a_1_1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6" name="Google Shape;116;g898285a05a_1_10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2150" y="1778350"/>
            <a:ext cx="8979701" cy="2237209"/>
          </a:xfrm>
          <a:prstGeom prst="rect">
            <a:avLst/>
          </a:prstGeom>
          <a:noFill/>
          <a:ln>
            <a:noFill/>
          </a:ln>
        </p:spPr>
      </p:pic>
      <p:sp>
        <p:nvSpPr>
          <p:cNvPr id="117" name="Google Shape;117;g898285a05a_1_10"/>
          <p:cNvSpPr txBox="1"/>
          <p:nvPr/>
        </p:nvSpPr>
        <p:spPr>
          <a:xfrm>
            <a:off x="1373100" y="4452775"/>
            <a:ext cx="6214500" cy="921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FFFFFF"/>
                </a:solidFill>
              </a:rPr>
              <a:t>The Globe and Mail, June 1, 2020</a:t>
            </a:r>
            <a:endParaRPr b="1" sz="1800">
              <a:solidFill>
                <a:srgbClr val="FFFFFF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500" u="sng">
                <a:solidFill>
                  <a:srgbClr val="FFFFFF"/>
                </a:solidFill>
                <a:hlinkClick r:id="rId5"/>
              </a:rPr>
              <a:t>https://www.theglobeandmail.com/world/us-politics/article-record-number-of-curfews-national-guard-called-in-as-violence-grows/</a:t>
            </a:r>
            <a:endParaRPr sz="1800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Lindsay</dc:creator>
</cp:coreProperties>
</file>